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6" r:id="rId3"/>
    <p:sldId id="268" r:id="rId4"/>
    <p:sldId id="267" r:id="rId5"/>
    <p:sldId id="269" r:id="rId6"/>
    <p:sldId id="264" r:id="rId7"/>
    <p:sldId id="270" r:id="rId8"/>
    <p:sldId id="273" r:id="rId9"/>
    <p:sldId id="277" r:id="rId10"/>
    <p:sldId id="262" r:id="rId11"/>
    <p:sldId id="274" r:id="rId12"/>
    <p:sldId id="279" r:id="rId13"/>
    <p:sldId id="276" r:id="rId14"/>
    <p:sldId id="275" r:id="rId15"/>
    <p:sldId id="271" r:id="rId16"/>
    <p:sldId id="257" r:id="rId17"/>
    <p:sldId id="259" r:id="rId18"/>
    <p:sldId id="265" r:id="rId19"/>
    <p:sldId id="278" r:id="rId20"/>
    <p:sldId id="272" r:id="rId21"/>
  </p:sldIdLst>
  <p:sldSz cx="9144000" cy="6858000" type="screen4x3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1" autoAdjust="0"/>
    <p:restoredTop sz="94660"/>
  </p:normalViewPr>
  <p:slideViewPr>
    <p:cSldViewPr>
      <p:cViewPr varScale="1">
        <p:scale>
          <a:sx n="74" d="100"/>
          <a:sy n="74" d="100"/>
        </p:scale>
        <p:origin x="-27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DF76A-C4AF-42E3-B802-B142D56ED4AD}" type="datetimeFigureOut">
              <a:rPr lang="en-GB" smtClean="0"/>
              <a:t>19/01/2016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CAA2A-783C-4759-BBBB-D30A9090C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589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CA1998-5D80-48B2-A073-9CE8B8427954}" type="datetimeFigureOut">
              <a:rPr lang="en-GB" smtClean="0"/>
              <a:t>19/01/2016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47572-23DA-4D91-A5D8-3F8FF3BCF0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4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Funding and finance is often the bit that worries</a:t>
            </a:r>
            <a:r>
              <a:rPr lang="en-GB" baseline="0" dirty="0" smtClean="0"/>
              <a:t> us most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47572-23DA-4D91-A5D8-3F8FF3BCF0A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276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E559-D10D-4222-AEAB-B6C345E32139}" type="datetimeFigureOut">
              <a:rPr lang="en-GB" smtClean="0"/>
              <a:t>19/01/2016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CB57-68B7-4AED-8D56-E08225A46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58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E559-D10D-4222-AEAB-B6C345E32139}" type="datetimeFigureOut">
              <a:rPr lang="en-GB" smtClean="0"/>
              <a:t>19/01/2016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CB57-68B7-4AED-8D56-E08225A46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679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E559-D10D-4222-AEAB-B6C345E32139}" type="datetimeFigureOut">
              <a:rPr lang="en-GB" smtClean="0"/>
              <a:t>19/01/2016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CB57-68B7-4AED-8D56-E08225A46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632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E559-D10D-4222-AEAB-B6C345E32139}" type="datetimeFigureOut">
              <a:rPr lang="en-GB" smtClean="0"/>
              <a:t>19/01/2016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CB57-68B7-4AED-8D56-E08225A46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890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E559-D10D-4222-AEAB-B6C345E32139}" type="datetimeFigureOut">
              <a:rPr lang="en-GB" smtClean="0"/>
              <a:t>19/01/2016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CB57-68B7-4AED-8D56-E08225A46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941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E559-D10D-4222-AEAB-B6C345E32139}" type="datetimeFigureOut">
              <a:rPr lang="en-GB" smtClean="0"/>
              <a:t>19/01/2016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CB57-68B7-4AED-8D56-E08225A46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5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E559-D10D-4222-AEAB-B6C345E32139}" type="datetimeFigureOut">
              <a:rPr lang="en-GB" smtClean="0"/>
              <a:t>19/01/2016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CB57-68B7-4AED-8D56-E08225A46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648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E559-D10D-4222-AEAB-B6C345E32139}" type="datetimeFigureOut">
              <a:rPr lang="en-GB" smtClean="0"/>
              <a:t>19/01/2016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CB57-68B7-4AED-8D56-E08225A46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781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E559-D10D-4222-AEAB-B6C345E32139}" type="datetimeFigureOut">
              <a:rPr lang="en-GB" smtClean="0"/>
              <a:t>19/01/2016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CB57-68B7-4AED-8D56-E08225A46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278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E559-D10D-4222-AEAB-B6C345E32139}" type="datetimeFigureOut">
              <a:rPr lang="en-GB" smtClean="0"/>
              <a:t>19/01/2016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CB57-68B7-4AED-8D56-E08225A46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833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E559-D10D-4222-AEAB-B6C345E32139}" type="datetimeFigureOut">
              <a:rPr lang="en-GB" smtClean="0"/>
              <a:t>19/01/2016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CB57-68B7-4AED-8D56-E08225A46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689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7E559-D10D-4222-AEAB-B6C345E32139}" type="datetimeFigureOut">
              <a:rPr lang="en-GB" smtClean="0"/>
              <a:t>19/01/2016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9CB57-68B7-4AED-8D56-E08225A46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5141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7772400" cy="3456384"/>
          </a:xfrm>
        </p:spPr>
        <p:txBody>
          <a:bodyPr>
            <a:normAutofit/>
          </a:bodyPr>
          <a:lstStyle/>
          <a:p>
            <a:r>
              <a:rPr lang="en-GB" sz="6000" dirty="0" smtClean="0"/>
              <a:t>Funding and Finance </a:t>
            </a:r>
            <a:br>
              <a:rPr lang="en-GB" sz="6000" dirty="0" smtClean="0"/>
            </a:br>
            <a:r>
              <a:rPr lang="en-GB" sz="6000" dirty="0" smtClean="0"/>
              <a:t>= </a:t>
            </a:r>
            <a:r>
              <a:rPr lang="en-GB" sz="6000" dirty="0" smtClean="0">
                <a:latin typeface="Comic Sans MS" panose="030F0702030302020204" pitchFamily="66" charset="0"/>
              </a:rPr>
              <a:t>Fun??</a:t>
            </a:r>
            <a:endParaRPr lang="en-GB" sz="6000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4509120"/>
            <a:ext cx="6400800" cy="158417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Elspeth Broady</a:t>
            </a:r>
          </a:p>
          <a:p>
            <a:r>
              <a:rPr lang="en-GB" sz="2800" dirty="0" smtClean="0"/>
              <a:t>London Rd (Brighton) Station Partnership</a:t>
            </a:r>
          </a:p>
          <a:p>
            <a:r>
              <a:rPr lang="en-GB" sz="2800" dirty="0" smtClean="0"/>
              <a:t>lrsp@hotmail.co.uk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677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 STUDY 1 – Getting started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838012"/>
            <a:ext cx="4940366" cy="3705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62" y="2896307"/>
            <a:ext cx="2808312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038"/>
          <a:stretch/>
        </p:blipFill>
        <p:spPr>
          <a:xfrm>
            <a:off x="2358734" y="1174744"/>
            <a:ext cx="3789799" cy="1590648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88990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56926"/>
            <a:ext cx="2980592" cy="3975996"/>
          </a:xfrm>
          <a:effectLst>
            <a:softEdge rad="1016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836712"/>
            <a:ext cx="5763298" cy="3831980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306294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" y="836712"/>
            <a:ext cx="3106688" cy="4525963"/>
          </a:xfrm>
        </p:spPr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Soil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Water butts 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Chipped bark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Pots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Plants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Advice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526971" y="836712"/>
            <a:ext cx="5652120" cy="3744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Neighbours, Veolia, stables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Southern Rail/Southern Water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Southern Rail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Neighbours and us</a:t>
            </a: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Neighbours and us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Harvest, BHFP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5460032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And then … an </a:t>
            </a:r>
            <a:r>
              <a:rPr lang="en-GB" sz="3200" dirty="0" err="1" smtClean="0"/>
              <a:t>unsollicited</a:t>
            </a:r>
            <a:r>
              <a:rPr lang="en-GB" sz="3200" dirty="0" smtClean="0"/>
              <a:t> donation of £100 from a local business!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31950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4924">
            <a:off x="497909" y="393976"/>
            <a:ext cx="3642950" cy="38164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0846">
            <a:off x="4877294" y="311701"/>
            <a:ext cx="2880320" cy="38404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7632">
            <a:off x="4456943" y="3219868"/>
            <a:ext cx="3995936" cy="29969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22051">
            <a:off x="2391172" y="2921787"/>
            <a:ext cx="2556888" cy="340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512" y="5157192"/>
            <a:ext cx="86409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Beg, borrow and … </a:t>
            </a:r>
          </a:p>
          <a:p>
            <a:r>
              <a:rPr lang="en-GB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 relationships</a:t>
            </a:r>
            <a:endParaRPr lang="en-GB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342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bank account and a constitution</a:t>
            </a:r>
            <a:endParaRPr lang="en-GB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27806" t="9618" r="26020"/>
          <a:stretch/>
        </p:blipFill>
        <p:spPr bwMode="auto">
          <a:xfrm rot="463221">
            <a:off x="1988136" y="1220194"/>
            <a:ext cx="4094230" cy="5353715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7566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 STUDY 2 – The mini-orchard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12776"/>
            <a:ext cx="3394472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260" y="2060848"/>
            <a:ext cx="4650124" cy="33440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021209"/>
            <a:ext cx="2197224" cy="276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0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“You can have: 7 fruit trees, expert help planting them, an free apple-based community lunch at the planting event for all attendees, 2 free places on a day training course on fruit trees, 4 free follow-up training sessions on pruning …”</a:t>
            </a:r>
          </a:p>
          <a:p>
            <a:endParaRPr lang="en-GB" dirty="0" smtClean="0"/>
          </a:p>
          <a:p>
            <a:r>
              <a:rPr lang="en-GB" dirty="0" smtClean="0"/>
              <a:t>“… but you need to pay £200,  then you need to build 4 raised beds, fill them with soil, paint a wall, erect battens and training wires and publicise the event … and you’ve got no more than 3 weeks to do it!”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521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4258816" cy="5577483"/>
          </a:xfrm>
        </p:spPr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£200 for trees </a:t>
            </a:r>
            <a:r>
              <a:rPr lang="en-GB" dirty="0" err="1" smtClean="0">
                <a:latin typeface="Comic Sans MS" panose="030F0702030302020204" pitchFamily="66" charset="0"/>
              </a:rPr>
              <a:t>etc</a:t>
            </a:r>
            <a:endParaRPr lang="en-GB" dirty="0" smtClean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scaffolding planks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soil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battens and wires</a:t>
            </a:r>
          </a:p>
          <a:p>
            <a:r>
              <a:rPr lang="en-GB" dirty="0">
                <a:latin typeface="Comic Sans MS" panose="030F0702030302020204" pitchFamily="66" charset="0"/>
              </a:rPr>
              <a:t>p</a:t>
            </a:r>
            <a:r>
              <a:rPr lang="en-GB" dirty="0" smtClean="0">
                <a:latin typeface="Comic Sans MS" panose="030F0702030302020204" pitchFamily="66" charset="0"/>
              </a:rPr>
              <a:t>ublicity</a:t>
            </a:r>
          </a:p>
          <a:p>
            <a:endParaRPr lang="en-GB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737152" y="548680"/>
            <a:ext cx="422733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600" dirty="0"/>
              <a:t>g</a:t>
            </a:r>
            <a:r>
              <a:rPr lang="en-GB" sz="3600" dirty="0" smtClean="0"/>
              <a:t>rant from BHFP?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600" dirty="0" smtClean="0"/>
              <a:t>local scaffolders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600" dirty="0" smtClean="0"/>
              <a:t>Country Style, BPT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600" dirty="0" smtClean="0"/>
              <a:t>£100 sponsorship from local pubs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600" dirty="0" smtClean="0"/>
              <a:t>donations from attendees?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600" dirty="0" smtClean="0"/>
              <a:t>self-funding?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0645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38300" y="17668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0536"/>
            <a:ext cx="4355976" cy="2578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Content Placeholder 9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71600" y="1692784"/>
            <a:ext cx="7352175" cy="4525963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4"/>
          <a:stretch>
            <a:fillRect/>
          </a:stretch>
        </p:blipFill>
        <p:spPr>
          <a:xfrm>
            <a:off x="3226877" y="3288254"/>
            <a:ext cx="5731510" cy="352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4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3" y="188640"/>
            <a:ext cx="3419056" cy="256429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88640"/>
            <a:ext cx="2232248" cy="29763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36912"/>
            <a:ext cx="4032448" cy="26882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39" y="188640"/>
            <a:ext cx="2372968" cy="35594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636912"/>
            <a:ext cx="3957144" cy="26380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7504" y="4509120"/>
            <a:ext cx="90364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 with bigger groups, apply for grants, approach local business,</a:t>
            </a:r>
          </a:p>
          <a:p>
            <a:r>
              <a:rPr lang="en-GB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 your local community in events</a:t>
            </a:r>
            <a:endParaRPr lang="en-GB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886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6358">
            <a:off x="310300" y="539324"/>
            <a:ext cx="5689600" cy="37973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9389">
            <a:off x="5436096" y="319931"/>
            <a:ext cx="3366978" cy="44893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2394">
            <a:off x="741868" y="3439810"/>
            <a:ext cx="4826464" cy="304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8496">
            <a:off x="5440117" y="3765870"/>
            <a:ext cx="2070834" cy="276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4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8820472" cy="6120680"/>
          </a:xfrm>
        </p:spPr>
        <p:txBody>
          <a:bodyPr>
            <a:normAutofit fontScale="92500"/>
          </a:bodyPr>
          <a:lstStyle/>
          <a:p>
            <a:r>
              <a:rPr lang="en-GB" sz="4000" dirty="0" smtClean="0"/>
              <a:t>Core costs = for general funding</a:t>
            </a:r>
          </a:p>
          <a:p>
            <a:r>
              <a:rPr lang="en-GB" sz="4000" dirty="0" smtClean="0"/>
              <a:t>Project costs = for specific projects</a:t>
            </a:r>
          </a:p>
          <a:p>
            <a:pPr marL="0" indent="0">
              <a:buNone/>
            </a:pPr>
            <a:endParaRPr lang="en-GB" sz="4000" dirty="0"/>
          </a:p>
          <a:p>
            <a:pPr marL="269875" indent="-269875">
              <a:buNone/>
            </a:pPr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Grants</a:t>
            </a:r>
            <a:r>
              <a:rPr lang="en-GB" sz="4000" dirty="0" smtClean="0"/>
              <a:t> require you to be very specific … and accountable in detail.</a:t>
            </a:r>
          </a:p>
          <a:p>
            <a:pPr marL="269875" indent="-269875">
              <a:buNone/>
            </a:pPr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Sponsorship</a:t>
            </a:r>
            <a:r>
              <a:rPr lang="en-GB" sz="4000" dirty="0" smtClean="0"/>
              <a:t> from local businesses is less specific, but requires acknowledgement.</a:t>
            </a:r>
          </a:p>
          <a:p>
            <a:pPr marL="269875" indent="-269875">
              <a:buNone/>
            </a:pPr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Donations</a:t>
            </a:r>
            <a:r>
              <a:rPr lang="en-GB" sz="4000" dirty="0" smtClean="0"/>
              <a:t> usually come with no particular ‘strings’ attached – except trust.</a:t>
            </a:r>
          </a:p>
        </p:txBody>
      </p:sp>
    </p:spTree>
    <p:extLst>
      <p:ext uri="{BB962C8B-B14F-4D97-AF65-F5344CB8AC3E}">
        <p14:creationId xmlns:p14="http://schemas.microsoft.com/office/powerpoint/2010/main" val="236637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 STUDY 3  The Big Dig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12776"/>
            <a:ext cx="3394472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412776"/>
            <a:ext cx="4571999" cy="30468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459585"/>
            <a:ext cx="1428750" cy="1428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549" y="4459585"/>
            <a:ext cx="3347864" cy="188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5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76664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The Big Dig – a national scheme 2012-13 to promote volunteering in community gardens</a:t>
            </a:r>
          </a:p>
          <a:p>
            <a:r>
              <a:rPr lang="en-GB" dirty="0" smtClean="0"/>
              <a:t>Coordinated by </a:t>
            </a:r>
            <a:r>
              <a:rPr lang="en-GB" dirty="0" err="1" smtClean="0"/>
              <a:t>Brighton&amp;Hove</a:t>
            </a:r>
            <a:r>
              <a:rPr lang="en-GB" dirty="0" smtClean="0"/>
              <a:t> Food Partnership: as a Big Dig garden, we had to encourage more volunteers, report on our numbers and participate in Open Days.</a:t>
            </a:r>
          </a:p>
          <a:p>
            <a:r>
              <a:rPr lang="en-GB" dirty="0" smtClean="0"/>
              <a:t>We received around £50 per quarter to cover ‘admin’ and ‘volunteer’ costs</a:t>
            </a:r>
          </a:p>
          <a:p>
            <a:r>
              <a:rPr lang="en-GB" dirty="0" smtClean="0"/>
              <a:t>We often donated back our ‘admin’ costs to boost our core funds</a:t>
            </a:r>
          </a:p>
          <a:p>
            <a:r>
              <a:rPr lang="en-GB" dirty="0" smtClean="0"/>
              <a:t>Visitors often made small donations at Open Days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13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7"/>
            <a:ext cx="4320480" cy="27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 rot="20194134">
            <a:off x="3749925" y="954653"/>
            <a:ext cx="4842510" cy="302641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3754">
            <a:off x="706611" y="2756528"/>
            <a:ext cx="5101977" cy="3188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96136" y="4581128"/>
            <a:ext cx="3198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Resources and links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19227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567936" cy="5354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453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332656"/>
            <a:ext cx="7992888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21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8295322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648" y="6093296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http://esmeefairbairn.org.uk/news-and-learning/news-and-events/hint-and-tips-on-how-to-apply-to-esmee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21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b="1" dirty="0"/>
              <a:t>London Road </a:t>
            </a:r>
            <a:r>
              <a:rPr lang="en-GB" sz="2800" i="1" dirty="0"/>
              <a:t>Station Partnership</a:t>
            </a:r>
            <a:endParaRPr lang="en-GB" sz="2800" dirty="0"/>
          </a:p>
          <a:p>
            <a:r>
              <a:rPr lang="en-GB" sz="2800" dirty="0" smtClean="0"/>
              <a:t>https</a:t>
            </a:r>
            <a:r>
              <a:rPr lang="en-GB" sz="2800" dirty="0" smtClean="0"/>
              <a:t>://londonrdstationpartnership.wordpress.com</a:t>
            </a:r>
            <a:r>
              <a:rPr lang="en-GB" sz="2800" dirty="0" smtClean="0"/>
              <a:t>/</a:t>
            </a:r>
          </a:p>
          <a:p>
            <a:r>
              <a:rPr lang="en-GB" sz="2800" dirty="0" smtClean="0"/>
              <a:t>Email: lrsp@hotmail.co.uk</a:t>
            </a:r>
          </a:p>
          <a:p>
            <a:r>
              <a:rPr lang="en-GB" sz="2800" dirty="0" smtClean="0"/>
              <a:t>Twitter: @</a:t>
            </a:r>
            <a:r>
              <a:rPr lang="en-GB" sz="2800" dirty="0" err="1" smtClean="0"/>
              <a:t>lrspelspeth</a:t>
            </a:r>
            <a:endParaRPr lang="en-GB" sz="2800" dirty="0" smtClean="0"/>
          </a:p>
          <a:p>
            <a:endParaRPr lang="en-GB" sz="2800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460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DDD9C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</TotalTime>
  <Words>400</Words>
  <Application>Microsoft Office PowerPoint</Application>
  <PresentationFormat>On-screen Show (4:3)</PresentationFormat>
  <Paragraphs>64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Funding and Finance  = Fun??</vt:lpstr>
      <vt:lpstr>CASE STUDY 1 – Getting started</vt:lpstr>
      <vt:lpstr>PowerPoint Presentation</vt:lpstr>
      <vt:lpstr>PowerPoint Presentation</vt:lpstr>
      <vt:lpstr>PowerPoint Presentation</vt:lpstr>
      <vt:lpstr>A bank account and a constitution</vt:lpstr>
      <vt:lpstr>CASE STUDY 2 – The mini-orchard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STUDY 3  The Big Dig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Station partnership funding and finance = fun?</dc:title>
  <dc:creator>Elspeth</dc:creator>
  <cp:lastModifiedBy>Elspeth</cp:lastModifiedBy>
  <cp:revision>29</cp:revision>
  <cp:lastPrinted>2016-01-11T22:12:14Z</cp:lastPrinted>
  <dcterms:created xsi:type="dcterms:W3CDTF">2016-01-11T14:51:37Z</dcterms:created>
  <dcterms:modified xsi:type="dcterms:W3CDTF">2016-01-19T21:12:20Z</dcterms:modified>
</cp:coreProperties>
</file>